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77" r:id="rId6"/>
    <p:sldId id="258" r:id="rId7"/>
    <p:sldId id="290" r:id="rId8"/>
    <p:sldId id="293" r:id="rId9"/>
    <p:sldId id="294" r:id="rId10"/>
    <p:sldId id="295" r:id="rId11"/>
    <p:sldId id="264" r:id="rId12"/>
    <p:sldId id="296" r:id="rId13"/>
    <p:sldId id="297" r:id="rId14"/>
    <p:sldId id="298" r:id="rId15"/>
    <p:sldId id="29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76" d="100"/>
          <a:sy n="76" d="100"/>
        </p:scale>
        <p:origin x="62" y="14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4/13/2025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4/13/2025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3BA3-09DB-D856-D867-D7DCF51F6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EDB21-6646-7828-0E7D-24C681417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AB5AE-53B8-5ECF-3211-F7E8F07CDD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757F7B-76B4-FF55-0EC0-EFF1358663A1}"/>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59394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D89D4-861D-B6F8-7F46-67DB51235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EE37F-2BA9-4B26-E604-A24C63E7E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98B8F-184E-C0CF-AF17-4046C4D48E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BBC278-620F-D15E-3D0B-D5DA5904117A}"/>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277922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6905-1E2E-1D7F-1FF7-519C8E060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9B2D0-A242-9EC4-8E60-1FFE583B9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F4997-2E08-CD92-8DCF-600619D2A5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CF2A47-2175-822E-22E9-469EF68E68E4}"/>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5235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58B8-40C4-6925-A766-E2C5C6F0C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E5E96-3C34-8229-999A-FD791EF47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ED9286-6F60-5CFD-F0C3-0CE9CF3063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29167D-3F75-DE88-FF14-FA07857136B4}"/>
              </a:ext>
            </a:extLst>
          </p:cNvPr>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85078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0AA1E-ED84-E46D-EE4B-36979EA68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A121F-BF7C-F2C0-9B65-DB4F5EED2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63203-CB91-4C28-289F-B2718F1164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825C9F-02F2-4C95-483D-0A9132E7BA50}"/>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06980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98AB2-E151-CC32-DF42-470C2F74D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5D4A7-2DC9-7DBB-A95F-408F5A133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B7940-B3B4-03B5-571D-AABC26010E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9E4308-D951-51A2-A90A-5B452EFD4EB3}"/>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27412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73F1-01CC-1B79-9BEF-33147040D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4845E-F64E-1CA0-4476-3CE3607F2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AE5EB-B3C0-95E2-2AAA-FBBD2E987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BF5215-D9E1-9B19-9802-7481E6EBD8A8}"/>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767206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One Football</a:t>
            </a:r>
            <a:br>
              <a:rPr lang="en-US" dirty="0"/>
            </a:br>
            <a:br>
              <a:rPr lang="en-US" dirty="0"/>
            </a:br>
            <a:r>
              <a:rPr lang="en-US" dirty="0"/>
              <a:t>by Joshua</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BC935-2DD4-9863-F382-84F756592E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F0C1F-7FAC-94AC-F697-5D7BC21B8EF5}"/>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82CDB7C9-2256-6DCD-3D4E-2DAF88D799D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AFD62611-7C18-E3C9-AB4C-23C6327D2CB5}"/>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8" name="Picture 7">
            <a:extLst>
              <a:ext uri="{FF2B5EF4-FFF2-40B4-BE49-F238E27FC236}">
                <a16:creationId xmlns:a16="http://schemas.microsoft.com/office/drawing/2014/main" id="{F556D12E-D2BD-0635-5AA8-70EDE4E1DAB8}"/>
              </a:ext>
            </a:extLst>
          </p:cNvPr>
          <p:cNvPicPr>
            <a:picLocks noChangeAspect="1"/>
          </p:cNvPicPr>
          <p:nvPr/>
        </p:nvPicPr>
        <p:blipFill>
          <a:blip r:embed="rId3"/>
          <a:srcRect r="17663"/>
          <a:stretch/>
        </p:blipFill>
        <p:spPr>
          <a:xfrm>
            <a:off x="385025" y="2210812"/>
            <a:ext cx="7301964" cy="4350762"/>
          </a:xfrm>
          <a:prstGeom prst="rect">
            <a:avLst/>
          </a:prstGeom>
        </p:spPr>
      </p:pic>
    </p:spTree>
    <p:extLst>
      <p:ext uri="{BB962C8B-B14F-4D97-AF65-F5344CB8AC3E}">
        <p14:creationId xmlns:p14="http://schemas.microsoft.com/office/powerpoint/2010/main" val="190179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70122-589A-F378-9D0D-1370100A0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F0C31-3B58-E13A-4FE5-EE16990CA0BC}"/>
              </a:ext>
            </a:extLst>
          </p:cNvPr>
          <p:cNvSpPr>
            <a:spLocks noGrp="1"/>
          </p:cNvSpPr>
          <p:nvPr>
            <p:ph type="title"/>
          </p:nvPr>
        </p:nvSpPr>
        <p:spPr>
          <a:xfrm>
            <a:off x="762000" y="313307"/>
            <a:ext cx="6589150" cy="1988706"/>
          </a:xfrm>
        </p:spPr>
        <p:txBody>
          <a:bodyPr>
            <a:normAutofit/>
          </a:bodyPr>
          <a:lstStyle/>
          <a:p>
            <a:r>
              <a:rPr lang="en-US" dirty="0"/>
              <a:t>Engaging the audience</a:t>
            </a:r>
            <a:br>
              <a:rPr lang="en-US" dirty="0"/>
            </a:br>
            <a:r>
              <a:rPr lang="en-US" sz="1600" dirty="0"/>
              <a:t>taking the negative Feedbacks and improving in the next update</a:t>
            </a:r>
            <a:endParaRPr lang="en-US" dirty="0"/>
          </a:p>
        </p:txBody>
      </p:sp>
      <p:sp>
        <p:nvSpPr>
          <p:cNvPr id="3" name="Content Placeholder 2">
            <a:extLst>
              <a:ext uri="{FF2B5EF4-FFF2-40B4-BE49-F238E27FC236}">
                <a16:creationId xmlns:a16="http://schemas.microsoft.com/office/drawing/2014/main" id="{04418E32-E56E-F9EB-7836-816F0D075AE4}"/>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E1CDAA4C-9102-7DFC-C2D2-CC14251DD703}"/>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Picture 4">
            <a:extLst>
              <a:ext uri="{FF2B5EF4-FFF2-40B4-BE49-F238E27FC236}">
                <a16:creationId xmlns:a16="http://schemas.microsoft.com/office/drawing/2014/main" id="{83E71044-B482-BAB2-63A1-5259789BC1A1}"/>
              </a:ext>
            </a:extLst>
          </p:cNvPr>
          <p:cNvPicPr>
            <a:picLocks noChangeAspect="1"/>
          </p:cNvPicPr>
          <p:nvPr/>
        </p:nvPicPr>
        <p:blipFill>
          <a:blip r:embed="rId3"/>
          <a:srcRect l="1442" t="3762" r="19587" b="-3762"/>
          <a:stretch/>
        </p:blipFill>
        <p:spPr>
          <a:xfrm>
            <a:off x="717563" y="2501163"/>
            <a:ext cx="6597651" cy="3543795"/>
          </a:xfrm>
          <a:prstGeom prst="rect">
            <a:avLst/>
          </a:prstGeom>
        </p:spPr>
      </p:pic>
    </p:spTree>
    <p:extLst>
      <p:ext uri="{BB962C8B-B14F-4D97-AF65-F5344CB8AC3E}">
        <p14:creationId xmlns:p14="http://schemas.microsoft.com/office/powerpoint/2010/main" val="893747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918D7-98D8-27D0-9182-F90D8F681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5DBCE-79B7-6B6A-B917-2D28EFF1ADA0}"/>
              </a:ext>
            </a:extLst>
          </p:cNvPr>
          <p:cNvSpPr>
            <a:spLocks noGrp="1"/>
          </p:cNvSpPr>
          <p:nvPr>
            <p:ph type="title"/>
          </p:nvPr>
        </p:nvSpPr>
        <p:spPr>
          <a:xfrm>
            <a:off x="762000" y="313307"/>
            <a:ext cx="6589150" cy="1988706"/>
          </a:xfrm>
        </p:spPr>
        <p:txBody>
          <a:bodyPr>
            <a:normAutofit/>
          </a:bodyPr>
          <a:lstStyle/>
          <a:p>
            <a:r>
              <a:rPr lang="en-US" dirty="0"/>
              <a:t>Engaging the audience</a:t>
            </a:r>
            <a:br>
              <a:rPr lang="en-US" dirty="0"/>
            </a:br>
            <a:r>
              <a:rPr lang="en-US" sz="1600" dirty="0"/>
              <a:t>Around 45-50% of people voted have given us a 3-5 star rating. And are looking to improve that number in the future</a:t>
            </a:r>
            <a:endParaRPr lang="en-US" dirty="0"/>
          </a:p>
        </p:txBody>
      </p:sp>
      <p:sp>
        <p:nvSpPr>
          <p:cNvPr id="3" name="Content Placeholder 2">
            <a:extLst>
              <a:ext uri="{FF2B5EF4-FFF2-40B4-BE49-F238E27FC236}">
                <a16:creationId xmlns:a16="http://schemas.microsoft.com/office/drawing/2014/main" id="{5AE87953-7AE6-CD32-8896-09355AC80388}"/>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A422F8A0-B93C-083A-B5F5-A6FC01211BD2}"/>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a:extLst>
              <a:ext uri="{FF2B5EF4-FFF2-40B4-BE49-F238E27FC236}">
                <a16:creationId xmlns:a16="http://schemas.microsoft.com/office/drawing/2014/main" id="{FA286753-41AB-FCCD-1BB6-D7D1B9F31791}"/>
              </a:ext>
            </a:extLst>
          </p:cNvPr>
          <p:cNvPicPr>
            <a:picLocks noChangeAspect="1"/>
          </p:cNvPicPr>
          <p:nvPr/>
        </p:nvPicPr>
        <p:blipFill>
          <a:blip r:embed="rId3"/>
          <a:srcRect r="19291"/>
          <a:stretch/>
        </p:blipFill>
        <p:spPr>
          <a:xfrm>
            <a:off x="687585" y="2518064"/>
            <a:ext cx="6589150" cy="3610479"/>
          </a:xfrm>
          <a:prstGeom prst="rect">
            <a:avLst/>
          </a:prstGeom>
        </p:spPr>
      </p:pic>
    </p:spTree>
    <p:extLst>
      <p:ext uri="{BB962C8B-B14F-4D97-AF65-F5344CB8AC3E}">
        <p14:creationId xmlns:p14="http://schemas.microsoft.com/office/powerpoint/2010/main" val="237877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p>
          <a:p>
            <a:r>
              <a:rPr lang="en-US" dirty="0"/>
              <a:t>Index page</a:t>
            </a:r>
          </a:p>
          <a:p>
            <a:r>
              <a:rPr lang="en-US" dirty="0"/>
              <a:t>Engaging the audience</a:t>
            </a:r>
          </a:p>
          <a:p>
            <a:r>
              <a:rPr lang="en-US" dirty="0"/>
              <a:t>Visual aids</a:t>
            </a:r>
          </a:p>
          <a:p>
            <a:r>
              <a:rPr lang="en-US" dirty="0"/>
              <a:t>Final tips &amp;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1807539"/>
          </a:xfrm>
        </p:spPr>
        <p:txBody>
          <a:bodyPr>
            <a:normAutofit fontScale="90000"/>
          </a:bodyPr>
          <a:lstStyle/>
          <a:p>
            <a:r>
              <a:rPr lang="en-US" dirty="0"/>
              <a:t>Introduction</a:t>
            </a:r>
            <a:br>
              <a:rPr lang="en-US" dirty="0"/>
            </a:br>
            <a:br>
              <a:rPr lang="en-US" dirty="0"/>
            </a:br>
            <a:br>
              <a:rPr lang="en-US" dirty="0"/>
            </a:b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0C0A5B9-3679-F578-D7B5-89091C796DEA}"/>
              </a:ext>
            </a:extLst>
          </p:cNvPr>
          <p:cNvSpPr txBox="1"/>
          <p:nvPr/>
        </p:nvSpPr>
        <p:spPr>
          <a:xfrm>
            <a:off x="4846831" y="1804781"/>
            <a:ext cx="5142744"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The existing website is built using HTML, CSS, and JavaScript. </a:t>
            </a:r>
          </a:p>
          <a:p>
            <a:pPr marL="285750" indent="-285750">
              <a:buFont typeface="Arial" panose="020B0604020202020204" pitchFamily="34" charset="0"/>
              <a:buChar char="•"/>
            </a:pPr>
            <a:endParaRPr lang="en-US" sz="1800" dirty="0">
              <a:solidFill>
                <a:schemeClr val="bg1"/>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This foundation provides a solid base for future development.</a:t>
            </a:r>
          </a:p>
          <a:p>
            <a:pPr marL="285750" indent="-285750">
              <a:buFont typeface="Arial" panose="020B0604020202020204" pitchFamily="34" charset="0"/>
              <a:buChar char="•"/>
            </a:pPr>
            <a:endParaRPr lang="en-US" sz="1800" dirty="0">
              <a:solidFill>
                <a:schemeClr val="bg1"/>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While the report doesn't have access to the specific implementation details, </a:t>
            </a:r>
          </a:p>
          <a:p>
            <a:pPr marL="285750" indent="-285750">
              <a:buFont typeface="Arial" panose="020B0604020202020204" pitchFamily="34" charset="0"/>
              <a:buChar char="•"/>
            </a:pPr>
            <a:endParaRPr lang="en-US" sz="1800" dirty="0">
              <a:solidFill>
                <a:schemeClr val="bg1"/>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1800" dirty="0">
                <a:solidFill>
                  <a:schemeClr val="bg1"/>
                </a:solidFill>
                <a:effectLst/>
                <a:latin typeface="Arial" panose="020B0604020202020204" pitchFamily="34" charset="0"/>
                <a:ea typeface="Calibri" panose="020F0502020204030204" pitchFamily="34" charset="0"/>
              </a:rPr>
              <a:t>it assumes a standard structure where HTML provides the content and structure, CSS handles the styling, and JavaScript adds interactivity.</a:t>
            </a:r>
            <a:endParaRPr lang="en-US" dirty="0">
              <a:solidFill>
                <a:schemeClr val="bg1"/>
              </a:solidFill>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920721"/>
          </a:xfrm>
        </p:spPr>
        <p:txBody>
          <a:bodyPr>
            <a:normAutofit/>
          </a:bodyPr>
          <a:lstStyle/>
          <a:p>
            <a:r>
              <a:rPr lang="en-US" dirty="0"/>
              <a:t>Index page​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33694" y="1671982"/>
            <a:ext cx="6594768" cy="648432"/>
          </a:xfrm>
        </p:spPr>
        <p:txBody>
          <a:bodyPr/>
          <a:lstStyle/>
          <a:p>
            <a:r>
              <a:rPr lang="en-US" sz="1800" dirty="0">
                <a:effectLst/>
                <a:latin typeface="Arial" panose="020B0604020202020204" pitchFamily="34" charset="0"/>
                <a:ea typeface="Calibri" panose="020F0502020204030204" pitchFamily="34" charset="0"/>
              </a:rPr>
              <a:t>The primary entry point for users, to enter their </a:t>
            </a:r>
            <a:r>
              <a:rPr lang="en-US" sz="1800" dirty="0" err="1">
                <a:effectLst/>
                <a:latin typeface="Arial" panose="020B0604020202020204" pitchFamily="34" charset="0"/>
                <a:ea typeface="Calibri" panose="020F0502020204030204" pitchFamily="34" charset="0"/>
              </a:rPr>
              <a:t>favourite</a:t>
            </a:r>
            <a:r>
              <a:rPr lang="en-US" sz="1800" dirty="0">
                <a:effectLst/>
                <a:latin typeface="Arial" panose="020B0604020202020204" pitchFamily="34" charset="0"/>
                <a:ea typeface="Calibri" panose="020F0502020204030204" pitchFamily="34" charset="0"/>
              </a:rPr>
              <a:t> teams</a:t>
            </a:r>
            <a:endParaRPr lang="en-US" dirty="0"/>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3A61ACD9-5F8E-C295-1AD5-E724C1B95B81}"/>
              </a:ext>
            </a:extLst>
          </p:cNvPr>
          <p:cNvPicPr>
            <a:picLocks noGrp="1" noChangeAspect="1"/>
          </p:cNvPicPr>
          <p:nvPr>
            <p:ph type="pic" sz="quarter" idx="13"/>
          </p:nvPr>
        </p:nvPicPr>
        <p:blipFill>
          <a:blip r:embed="rId3"/>
          <a:srcRect l="31191" r="31191"/>
          <a:stretch>
            <a:fillRect/>
          </a:stretch>
        </p:blipFill>
        <p:spPr/>
      </p:pic>
      <p:pic>
        <p:nvPicPr>
          <p:cNvPr id="9" name="Picture 8">
            <a:extLst>
              <a:ext uri="{FF2B5EF4-FFF2-40B4-BE49-F238E27FC236}">
                <a16:creationId xmlns:a16="http://schemas.microsoft.com/office/drawing/2014/main" id="{4086B666-DB5D-EDC9-B3F2-7E10881307D6}"/>
              </a:ext>
            </a:extLst>
          </p:cNvPr>
          <p:cNvPicPr>
            <a:picLocks noChangeAspect="1"/>
          </p:cNvPicPr>
          <p:nvPr/>
        </p:nvPicPr>
        <p:blipFill>
          <a:blip r:embed="rId4"/>
          <a:stretch>
            <a:fillRect/>
          </a:stretch>
        </p:blipFill>
        <p:spPr>
          <a:xfrm>
            <a:off x="4160954" y="3048338"/>
            <a:ext cx="7814735" cy="3549419"/>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D9602-02CF-E0F8-9765-A23A55DED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261F4-4986-3AA0-9798-2E5BA0510283}"/>
              </a:ext>
            </a:extLst>
          </p:cNvPr>
          <p:cNvSpPr>
            <a:spLocks noGrp="1"/>
          </p:cNvSpPr>
          <p:nvPr>
            <p:ph type="ctrTitle"/>
          </p:nvPr>
        </p:nvSpPr>
        <p:spPr>
          <a:xfrm>
            <a:off x="4833694" y="544285"/>
            <a:ext cx="6594768" cy="920721"/>
          </a:xfrm>
        </p:spPr>
        <p:txBody>
          <a:bodyPr>
            <a:normAutofit/>
          </a:bodyPr>
          <a:lstStyle/>
          <a:p>
            <a:r>
              <a:rPr lang="en-US" dirty="0"/>
              <a:t>Home page​</a:t>
            </a:r>
          </a:p>
        </p:txBody>
      </p:sp>
      <p:sp>
        <p:nvSpPr>
          <p:cNvPr id="3" name="Subtitle 2">
            <a:extLst>
              <a:ext uri="{FF2B5EF4-FFF2-40B4-BE49-F238E27FC236}">
                <a16:creationId xmlns:a16="http://schemas.microsoft.com/office/drawing/2014/main" id="{0AC01793-4F5B-E0D1-FED8-4D1338E8DB14}"/>
              </a:ext>
            </a:extLst>
          </p:cNvPr>
          <p:cNvSpPr>
            <a:spLocks noGrp="1"/>
          </p:cNvSpPr>
          <p:nvPr>
            <p:ph type="subTitle" idx="1"/>
          </p:nvPr>
        </p:nvSpPr>
        <p:spPr>
          <a:xfrm>
            <a:off x="4833694" y="1671981"/>
            <a:ext cx="6594768" cy="1951523"/>
          </a:xfrm>
        </p:spPr>
        <p:txBody>
          <a:bodyPr/>
          <a:lstStyle/>
          <a:p>
            <a:r>
              <a:rPr lang="en-US" sz="1800" dirty="0">
                <a:effectLst/>
                <a:latin typeface="Arial" panose="020B0604020202020204" pitchFamily="34" charset="0"/>
                <a:ea typeface="Calibri" panose="020F0502020204030204" pitchFamily="34" charset="0"/>
              </a:rPr>
              <a:t>The primary entry point for users, designed to showcase key features and attract engagement. Have to implement APIs for Live scores and Upcoming Fixtures</a:t>
            </a:r>
            <a:endParaRPr lang="en-US" dirty="0"/>
          </a:p>
        </p:txBody>
      </p:sp>
      <p:sp>
        <p:nvSpPr>
          <p:cNvPr id="44" name="Oval 43">
            <a:extLst>
              <a:ext uri="{FF2B5EF4-FFF2-40B4-BE49-F238E27FC236}">
                <a16:creationId xmlns:a16="http://schemas.microsoft.com/office/drawing/2014/main" id="{D5A13C2D-CE58-AD4A-0A92-811B92BED6C5}"/>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24498577-0587-B21D-6068-8E6BFF813338}"/>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68D825C6-52DB-7772-A462-3D96F37CAC81}"/>
              </a:ext>
            </a:extLst>
          </p:cNvPr>
          <p:cNvPicPr>
            <a:picLocks noGrp="1" noChangeAspect="1"/>
          </p:cNvPicPr>
          <p:nvPr>
            <p:ph type="pic" sz="quarter" idx="13"/>
          </p:nvPr>
        </p:nvPicPr>
        <p:blipFill>
          <a:blip r:embed="rId3"/>
          <a:srcRect l="31191" r="31191"/>
          <a:stretch>
            <a:fillRect/>
          </a:stretch>
        </p:blipFill>
        <p:spPr/>
      </p:pic>
      <p:pic>
        <p:nvPicPr>
          <p:cNvPr id="5" name="Picture 4">
            <a:extLst>
              <a:ext uri="{FF2B5EF4-FFF2-40B4-BE49-F238E27FC236}">
                <a16:creationId xmlns:a16="http://schemas.microsoft.com/office/drawing/2014/main" id="{3631717B-53C8-0132-1D49-053436C30EB5}"/>
              </a:ext>
            </a:extLst>
          </p:cNvPr>
          <p:cNvPicPr>
            <a:picLocks noChangeAspect="1"/>
          </p:cNvPicPr>
          <p:nvPr/>
        </p:nvPicPr>
        <p:blipFill>
          <a:blip r:embed="rId4"/>
          <a:stretch>
            <a:fillRect/>
          </a:stretch>
        </p:blipFill>
        <p:spPr>
          <a:xfrm>
            <a:off x="4267200" y="3077497"/>
            <a:ext cx="7639665" cy="3603025"/>
          </a:xfrm>
          <a:prstGeom prst="rect">
            <a:avLst/>
          </a:prstGeom>
        </p:spPr>
      </p:pic>
    </p:spTree>
    <p:extLst>
      <p:ext uri="{BB962C8B-B14F-4D97-AF65-F5344CB8AC3E}">
        <p14:creationId xmlns:p14="http://schemas.microsoft.com/office/powerpoint/2010/main" val="373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450A-40CA-C41D-50DD-9699DAA0B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39202-96CF-592D-D83A-3E27E02D30B3}"/>
              </a:ext>
            </a:extLst>
          </p:cNvPr>
          <p:cNvSpPr>
            <a:spLocks noGrp="1"/>
          </p:cNvSpPr>
          <p:nvPr>
            <p:ph type="ctrTitle"/>
          </p:nvPr>
        </p:nvSpPr>
        <p:spPr>
          <a:xfrm>
            <a:off x="4833694" y="544285"/>
            <a:ext cx="6594768" cy="920721"/>
          </a:xfrm>
        </p:spPr>
        <p:txBody>
          <a:bodyPr>
            <a:normAutofit/>
          </a:bodyPr>
          <a:lstStyle/>
          <a:p>
            <a:r>
              <a:rPr lang="en-US" dirty="0"/>
              <a:t>news page​</a:t>
            </a:r>
          </a:p>
        </p:txBody>
      </p:sp>
      <p:sp>
        <p:nvSpPr>
          <p:cNvPr id="3" name="Subtitle 2">
            <a:extLst>
              <a:ext uri="{FF2B5EF4-FFF2-40B4-BE49-F238E27FC236}">
                <a16:creationId xmlns:a16="http://schemas.microsoft.com/office/drawing/2014/main" id="{C0084336-FD57-D9A5-339B-26FE317DC41C}"/>
              </a:ext>
            </a:extLst>
          </p:cNvPr>
          <p:cNvSpPr>
            <a:spLocks noGrp="1"/>
          </p:cNvSpPr>
          <p:nvPr>
            <p:ph type="subTitle" idx="1"/>
          </p:nvPr>
        </p:nvSpPr>
        <p:spPr>
          <a:xfrm>
            <a:off x="4833694" y="1671981"/>
            <a:ext cx="6594768" cy="1951523"/>
          </a:xfrm>
        </p:spPr>
        <p:txBody>
          <a:bodyPr/>
          <a:lstStyle/>
          <a:p>
            <a:r>
              <a:rPr lang="en-US" sz="1800" dirty="0">
                <a:effectLst/>
                <a:latin typeface="Arial" panose="020B0604020202020204" pitchFamily="34" charset="0"/>
                <a:ea typeface="Calibri" panose="020F0502020204030204" pitchFamily="34" charset="0"/>
              </a:rPr>
              <a:t>Integrating a news API will automate fetching and displaying football news. This will ensure that the news page is always up to date with minimal manual intervention. Consider APIs like ESPN API, News API, or others specializing in sports news.</a:t>
            </a:r>
            <a:endParaRPr lang="en-US" dirty="0"/>
          </a:p>
        </p:txBody>
      </p:sp>
      <p:sp>
        <p:nvSpPr>
          <p:cNvPr id="44" name="Oval 43">
            <a:extLst>
              <a:ext uri="{FF2B5EF4-FFF2-40B4-BE49-F238E27FC236}">
                <a16:creationId xmlns:a16="http://schemas.microsoft.com/office/drawing/2014/main" id="{7C6F1478-8DBF-BC99-FC9F-43CC05E45CD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8BEFCDC9-AF21-A220-A995-B094CF0724C9}"/>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A028E72B-53EF-B1AA-BFFB-2E72E44F1061}"/>
              </a:ext>
            </a:extLst>
          </p:cNvPr>
          <p:cNvPicPr>
            <a:picLocks noGrp="1" noChangeAspect="1"/>
          </p:cNvPicPr>
          <p:nvPr>
            <p:ph type="pic" sz="quarter" idx="13"/>
          </p:nvPr>
        </p:nvPicPr>
        <p:blipFill>
          <a:blip r:embed="rId3"/>
          <a:srcRect l="31191" r="31191"/>
          <a:stretch>
            <a:fillRect/>
          </a:stretch>
        </p:blipFill>
        <p:spPr/>
      </p:pic>
      <p:pic>
        <p:nvPicPr>
          <p:cNvPr id="5" name="Picture 4">
            <a:extLst>
              <a:ext uri="{FF2B5EF4-FFF2-40B4-BE49-F238E27FC236}">
                <a16:creationId xmlns:a16="http://schemas.microsoft.com/office/drawing/2014/main" id="{5E65A3A5-D450-D99D-378C-7234CEF54ABB}"/>
              </a:ext>
            </a:extLst>
          </p:cNvPr>
          <p:cNvPicPr>
            <a:picLocks noChangeAspect="1"/>
          </p:cNvPicPr>
          <p:nvPr/>
        </p:nvPicPr>
        <p:blipFill>
          <a:blip r:embed="rId4"/>
          <a:stretch>
            <a:fillRect/>
          </a:stretch>
        </p:blipFill>
        <p:spPr>
          <a:xfrm>
            <a:off x="4729316" y="3429000"/>
            <a:ext cx="7069394" cy="3299744"/>
          </a:xfrm>
          <a:prstGeom prst="rect">
            <a:avLst/>
          </a:prstGeom>
        </p:spPr>
      </p:pic>
    </p:spTree>
    <p:extLst>
      <p:ext uri="{BB962C8B-B14F-4D97-AF65-F5344CB8AC3E}">
        <p14:creationId xmlns:p14="http://schemas.microsoft.com/office/powerpoint/2010/main" val="84934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14A46-B59A-7D61-260A-8009C89AF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BDDAF-F030-9489-E161-D49B975BF594}"/>
              </a:ext>
            </a:extLst>
          </p:cNvPr>
          <p:cNvSpPr>
            <a:spLocks noGrp="1"/>
          </p:cNvSpPr>
          <p:nvPr>
            <p:ph type="ctrTitle"/>
          </p:nvPr>
        </p:nvSpPr>
        <p:spPr>
          <a:xfrm>
            <a:off x="4833694" y="544285"/>
            <a:ext cx="6594768" cy="920721"/>
          </a:xfrm>
        </p:spPr>
        <p:txBody>
          <a:bodyPr>
            <a:normAutofit/>
          </a:bodyPr>
          <a:lstStyle/>
          <a:p>
            <a:r>
              <a:rPr lang="en-US" dirty="0"/>
              <a:t>Fantasy page​</a:t>
            </a:r>
          </a:p>
        </p:txBody>
      </p:sp>
      <p:sp>
        <p:nvSpPr>
          <p:cNvPr id="3" name="Subtitle 2">
            <a:extLst>
              <a:ext uri="{FF2B5EF4-FFF2-40B4-BE49-F238E27FC236}">
                <a16:creationId xmlns:a16="http://schemas.microsoft.com/office/drawing/2014/main" id="{4C1195D2-1665-D578-E619-E63F213F25C4}"/>
              </a:ext>
            </a:extLst>
          </p:cNvPr>
          <p:cNvSpPr>
            <a:spLocks noGrp="1"/>
          </p:cNvSpPr>
          <p:nvPr>
            <p:ph type="subTitle" idx="1"/>
          </p:nvPr>
        </p:nvSpPr>
        <p:spPr>
          <a:xfrm>
            <a:off x="4833694" y="1671981"/>
            <a:ext cx="6594768" cy="1951523"/>
          </a:xfrm>
        </p:spPr>
        <p:txBody>
          <a:bodyPr/>
          <a:lstStyle/>
          <a:p>
            <a:r>
              <a:rPr lang="en-US" sz="1800" dirty="0">
                <a:effectLst/>
                <a:latin typeface="Arial" panose="020B0604020202020204" pitchFamily="34" charset="0"/>
                <a:ea typeface="Calibri" panose="020F0502020204030204" pitchFamily="34" charset="0"/>
              </a:rPr>
              <a:t>A hub for information and links related to fantasy football platforms like bet365. Making your own fantasy team</a:t>
            </a:r>
            <a:endParaRPr lang="en-US" dirty="0"/>
          </a:p>
        </p:txBody>
      </p:sp>
      <p:sp>
        <p:nvSpPr>
          <p:cNvPr id="44" name="Oval 43">
            <a:extLst>
              <a:ext uri="{FF2B5EF4-FFF2-40B4-BE49-F238E27FC236}">
                <a16:creationId xmlns:a16="http://schemas.microsoft.com/office/drawing/2014/main" id="{782C005B-FB0B-AA65-90F9-D485C751460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0D6B8B8E-24DB-BF48-8BD2-53CA67B1B450}"/>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person in a yellow shirt&#10;&#10;AI-generated content may be incorrect.">
            <a:extLst>
              <a:ext uri="{FF2B5EF4-FFF2-40B4-BE49-F238E27FC236}">
                <a16:creationId xmlns:a16="http://schemas.microsoft.com/office/drawing/2014/main" id="{27D3A3FF-0AEB-4191-FCDD-34812F1C4EFB}"/>
              </a:ext>
            </a:extLst>
          </p:cNvPr>
          <p:cNvPicPr>
            <a:picLocks noGrp="1" noChangeAspect="1"/>
          </p:cNvPicPr>
          <p:nvPr>
            <p:ph type="pic" sz="quarter" idx="13"/>
          </p:nvPr>
        </p:nvPicPr>
        <p:blipFill>
          <a:blip r:embed="rId3"/>
          <a:srcRect l="31191" r="31191"/>
          <a:stretch>
            <a:fillRect/>
          </a:stretch>
        </p:blipFill>
        <p:spPr/>
      </p:pic>
      <p:pic>
        <p:nvPicPr>
          <p:cNvPr id="6" name="Picture 5">
            <a:extLst>
              <a:ext uri="{FF2B5EF4-FFF2-40B4-BE49-F238E27FC236}">
                <a16:creationId xmlns:a16="http://schemas.microsoft.com/office/drawing/2014/main" id="{620C5C78-4D02-6DD4-B696-490F0711BECE}"/>
              </a:ext>
            </a:extLst>
          </p:cNvPr>
          <p:cNvPicPr>
            <a:picLocks noChangeAspect="1"/>
          </p:cNvPicPr>
          <p:nvPr/>
        </p:nvPicPr>
        <p:blipFill>
          <a:blip r:embed="rId4"/>
          <a:stretch>
            <a:fillRect/>
          </a:stretch>
        </p:blipFill>
        <p:spPr>
          <a:xfrm>
            <a:off x="4463844" y="3429000"/>
            <a:ext cx="7570839" cy="3300030"/>
          </a:xfrm>
          <a:prstGeom prst="rect">
            <a:avLst/>
          </a:prstGeom>
        </p:spPr>
      </p:pic>
    </p:spTree>
    <p:extLst>
      <p:ext uri="{BB962C8B-B14F-4D97-AF65-F5344CB8AC3E}">
        <p14:creationId xmlns:p14="http://schemas.microsoft.com/office/powerpoint/2010/main" val="5807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5" name="Picture 4">
            <a:extLst>
              <a:ext uri="{FF2B5EF4-FFF2-40B4-BE49-F238E27FC236}">
                <a16:creationId xmlns:a16="http://schemas.microsoft.com/office/drawing/2014/main" id="{35E81AE1-E076-6095-5FF6-18A355C3E41F}"/>
              </a:ext>
            </a:extLst>
          </p:cNvPr>
          <p:cNvPicPr>
            <a:picLocks noChangeAspect="1"/>
          </p:cNvPicPr>
          <p:nvPr/>
        </p:nvPicPr>
        <p:blipFill>
          <a:blip r:embed="rId3"/>
          <a:srcRect r="23735"/>
          <a:stretch/>
        </p:blipFill>
        <p:spPr>
          <a:xfrm>
            <a:off x="7224764" y="0"/>
            <a:ext cx="4967236" cy="6858000"/>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DCE06-F50B-444B-03DF-4FCEF448B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164A3-E120-4616-B23B-525D49976635}"/>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5A6C32D7-4D60-53BA-1689-280B36D84E06}"/>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We used live polls or surveys to gather audience opinions, promoting engagement and making sure the audience feel involved</a:t>
            </a:r>
          </a:p>
          <a:p>
            <a:pPr marL="285750" indent="-285750">
              <a:buFont typeface="Arial" panose="020B0604020202020204" pitchFamily="34" charset="0"/>
              <a:buChar char="•"/>
            </a:pPr>
            <a:r>
              <a:rPr lang="en-US" dirty="0"/>
              <a:t>Personalized content for every user based on selected teams </a:t>
            </a:r>
          </a:p>
          <a:p>
            <a:pPr marL="285750" indent="-285750">
              <a:buFont typeface="Arial" panose="020B0604020202020204" pitchFamily="34" charset="0"/>
              <a:buChar char="•"/>
            </a:pPr>
            <a:r>
              <a:rPr lang="en-US" dirty="0"/>
              <a:t>User friendly menu navigations</a:t>
            </a:r>
          </a:p>
          <a:p>
            <a:pPr marL="285750" indent="-285750">
              <a:buFont typeface="Arial" panose="020B0604020202020204" pitchFamily="34" charset="0"/>
              <a:buChar char="•"/>
            </a:pPr>
            <a:r>
              <a:rPr lang="en-US" dirty="0"/>
              <a:t>Easy seat bookings</a:t>
            </a:r>
          </a:p>
          <a:p>
            <a:pPr marL="285750" indent="-285750">
              <a:buFont typeface="Arial" panose="020B0604020202020204" pitchFamily="34" charset="0"/>
              <a:buChar char="•"/>
            </a:pPr>
            <a:r>
              <a:rPr lang="en-US" dirty="0"/>
              <a:t>Building a lovely football community</a:t>
            </a:r>
          </a:p>
        </p:txBody>
      </p:sp>
      <p:sp>
        <p:nvSpPr>
          <p:cNvPr id="6" name="Slide Number Placeholder 5">
            <a:extLst>
              <a:ext uri="{FF2B5EF4-FFF2-40B4-BE49-F238E27FC236}">
                <a16:creationId xmlns:a16="http://schemas.microsoft.com/office/drawing/2014/main" id="{3357EBBA-2D17-2A26-5CCE-7EB42DE57B63}"/>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5" name="Picture 4">
            <a:extLst>
              <a:ext uri="{FF2B5EF4-FFF2-40B4-BE49-F238E27FC236}">
                <a16:creationId xmlns:a16="http://schemas.microsoft.com/office/drawing/2014/main" id="{6F1FEB38-A10E-5573-34CB-B590DA9BFA95}"/>
              </a:ext>
            </a:extLst>
          </p:cNvPr>
          <p:cNvPicPr>
            <a:picLocks noChangeAspect="1"/>
          </p:cNvPicPr>
          <p:nvPr/>
        </p:nvPicPr>
        <p:blipFill>
          <a:blip r:embed="rId3"/>
          <a:srcRect r="23735"/>
          <a:stretch/>
        </p:blipFill>
        <p:spPr>
          <a:xfrm>
            <a:off x="7224764" y="0"/>
            <a:ext cx="4967236" cy="6858000"/>
          </a:xfrm>
          <a:prstGeom prst="rect">
            <a:avLst/>
          </a:prstGeom>
        </p:spPr>
      </p:pic>
      <p:pic>
        <p:nvPicPr>
          <p:cNvPr id="7" name="Picture 6">
            <a:extLst>
              <a:ext uri="{FF2B5EF4-FFF2-40B4-BE49-F238E27FC236}">
                <a16:creationId xmlns:a16="http://schemas.microsoft.com/office/drawing/2014/main" id="{58CA0AD6-F9AE-371A-0A3A-E7F5AADCF4F6}"/>
              </a:ext>
            </a:extLst>
          </p:cNvPr>
          <p:cNvPicPr>
            <a:picLocks noChangeAspect="1"/>
          </p:cNvPicPr>
          <p:nvPr/>
        </p:nvPicPr>
        <p:blipFill>
          <a:blip r:embed="rId4"/>
          <a:stretch>
            <a:fillRect/>
          </a:stretch>
        </p:blipFill>
        <p:spPr>
          <a:xfrm>
            <a:off x="221955" y="2250832"/>
            <a:ext cx="7002809" cy="4694316"/>
          </a:xfrm>
          <a:prstGeom prst="rect">
            <a:avLst/>
          </a:prstGeom>
        </p:spPr>
      </p:pic>
    </p:spTree>
    <p:extLst>
      <p:ext uri="{BB962C8B-B14F-4D97-AF65-F5344CB8AC3E}">
        <p14:creationId xmlns:p14="http://schemas.microsoft.com/office/powerpoint/2010/main" val="191323378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ffba8969-def1-4150-8a25-7a90d30368dd" xsi:nil="true"/>
    <_activity xmlns="ffba8969-def1-4150-8a25-7a90d30368d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1D25AA1FF5284E99E81B6D09AD7E39" ma:contentTypeVersion="18" ma:contentTypeDescription="Create a new document." ma:contentTypeScope="" ma:versionID="16a725882c94751ee76137e5fb10f222">
  <xsd:schema xmlns:xsd="http://www.w3.org/2001/XMLSchema" xmlns:xs="http://www.w3.org/2001/XMLSchema" xmlns:p="http://schemas.microsoft.com/office/2006/metadata/properties" xmlns:ns3="ffba8969-def1-4150-8a25-7a90d30368dd" xmlns:ns4="5661729f-dba0-44d4-a059-42dd1e1d4e40" targetNamespace="http://schemas.microsoft.com/office/2006/metadata/properties" ma:root="true" ma:fieldsID="0850b4b59899737e7f7aef9bef0c637d" ns3:_="" ns4:_="">
    <xsd:import namespace="ffba8969-def1-4150-8a25-7a90d30368dd"/>
    <xsd:import namespace="5661729f-dba0-44d4-a059-42dd1e1d4e4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SearchProperties" minOccurs="0"/>
                <xsd:element ref="ns4:SharedWithUsers" minOccurs="0"/>
                <xsd:element ref="ns4:SharedWithDetails" minOccurs="0"/>
                <xsd:element ref="ns4:SharingHintHash"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ba8969-def1-4150-8a25-7a90d30368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61729f-dba0-44d4-a059-42dd1e1d4e40"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www.w3.org/XML/1998/namespace"/>
    <ds:schemaRef ds:uri="ffba8969-def1-4150-8a25-7a90d30368dd"/>
    <ds:schemaRef ds:uri="http://purl.org/dc/elements/1.1/"/>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5661729f-dba0-44d4-a059-42dd1e1d4e40"/>
    <ds:schemaRef ds:uri="http://schemas.microsoft.com/office/2006/metadata/properties"/>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FCB24C3-699E-48CE-88B4-6301816DE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ba8969-def1-4150-8a25-7a90d30368dd"/>
    <ds:schemaRef ds:uri="5661729f-dba0-44d4-a059-42dd1e1d4e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{EAB86087-A972-4DFB-9CB2-FCB4C33ED85D}tf33968143_win32</Template>
  <TotalTime>24</TotalTime>
  <Words>488</Words>
  <Application>Microsoft Office PowerPoint</Application>
  <PresentationFormat>Widescreen</PresentationFormat>
  <Paragraphs>77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Custom</vt:lpstr>
      <vt:lpstr>One Football  by Joshua</vt:lpstr>
      <vt:lpstr>Agenda</vt:lpstr>
      <vt:lpstr>Introduction   </vt:lpstr>
      <vt:lpstr>Index page​</vt:lpstr>
      <vt:lpstr>Home page​</vt:lpstr>
      <vt:lpstr>news page​</vt:lpstr>
      <vt:lpstr>Fantasy page​</vt:lpstr>
      <vt:lpstr>Engaging the audience</vt:lpstr>
      <vt:lpstr>Engaging the audience</vt:lpstr>
      <vt:lpstr>Engaging the audience</vt:lpstr>
      <vt:lpstr>Engaging the audience taking the negative Feedbacks and improving in the next update</vt:lpstr>
      <vt:lpstr>Engaging the audience Around 45-50% of people voted have given us a 3-5 star rating. And are looking to improve that number in 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Santhumayor, Joshua</dc:creator>
  <cp:lastModifiedBy>Santhumayor, Joshua</cp:lastModifiedBy>
  <cp:revision>1</cp:revision>
  <dcterms:created xsi:type="dcterms:W3CDTF">2025-04-14T06:23:36Z</dcterms:created>
  <dcterms:modified xsi:type="dcterms:W3CDTF">2025-04-14T06:48:25Z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0x010100321D25AA1FF5284E99E81B6D09AD7E39</vt:lpwstr>
  </property>
</Properties>
</file>